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FF711C1-2FDF-4C0D-82FF-8D5143312C67}"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8C5B743-654C-4812-AEA0-39F9E7BE6822}"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FF711C1-2FDF-4C0D-82FF-8D5143312C67}"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8C5B743-654C-4812-AEA0-39F9E7BE682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FF711C1-2FDF-4C0D-82FF-8D5143312C67}"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8C5B743-654C-4812-AEA0-39F9E7BE682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FF711C1-2FDF-4C0D-82FF-8D5143312C67}"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8C5B743-654C-4812-AEA0-39F9E7BE682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FF711C1-2FDF-4C0D-82FF-8D5143312C67}" type="datetimeFigureOut">
              <a:rPr lang="ar-IQ" smtClean="0"/>
              <a:t>30/03/1440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8C5B743-654C-4812-AEA0-39F9E7BE6822}"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FF711C1-2FDF-4C0D-82FF-8D5143312C67}"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8C5B743-654C-4812-AEA0-39F9E7BE682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FF711C1-2FDF-4C0D-82FF-8D5143312C67}" type="datetimeFigureOut">
              <a:rPr lang="ar-IQ" smtClean="0"/>
              <a:t>30/03/1440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8C5B743-654C-4812-AEA0-39F9E7BE682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FF711C1-2FDF-4C0D-82FF-8D5143312C67}" type="datetimeFigureOut">
              <a:rPr lang="ar-IQ" smtClean="0"/>
              <a:t>30/03/1440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8C5B743-654C-4812-AEA0-39F9E7BE682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FF711C1-2FDF-4C0D-82FF-8D5143312C67}" type="datetimeFigureOut">
              <a:rPr lang="ar-IQ" smtClean="0"/>
              <a:t>30/03/1440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8C5B743-654C-4812-AEA0-39F9E7BE682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FF711C1-2FDF-4C0D-82FF-8D5143312C67}"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8C5B743-654C-4812-AEA0-39F9E7BE6822}"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FF711C1-2FDF-4C0D-82FF-8D5143312C67}" type="datetimeFigureOut">
              <a:rPr lang="ar-IQ" smtClean="0"/>
              <a:t>30/03/1440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8C5B743-654C-4812-AEA0-39F9E7BE6822}"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FF711C1-2FDF-4C0D-82FF-8D5143312C67}" type="datetimeFigureOut">
              <a:rPr lang="ar-IQ" smtClean="0"/>
              <a:t>30/03/1440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8C5B743-654C-4812-AEA0-39F9E7BE682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00043"/>
            <a:ext cx="7772400" cy="1285884"/>
          </a:xfrm>
        </p:spPr>
        <p:txBody>
          <a:bodyPr/>
          <a:lstStyle/>
          <a:p>
            <a:r>
              <a:rPr lang="ar-IQ" b="1" dirty="0"/>
              <a:t>المبحث الأول:  خطة البحث العلمي</a:t>
            </a:r>
            <a:r>
              <a:rPr lang="ar-IQ" b="1" dirty="0" smtClean="0"/>
              <a:t>.</a:t>
            </a:r>
            <a:endParaRPr lang="ar-IQ" dirty="0"/>
          </a:p>
        </p:txBody>
      </p:sp>
      <p:sp>
        <p:nvSpPr>
          <p:cNvPr id="3" name="عنوان فرعي 2"/>
          <p:cNvSpPr>
            <a:spLocks noGrp="1"/>
          </p:cNvSpPr>
          <p:nvPr>
            <p:ph type="subTitle" idx="1"/>
          </p:nvPr>
        </p:nvSpPr>
        <p:spPr>
          <a:xfrm>
            <a:off x="1071538" y="1714488"/>
            <a:ext cx="6700862" cy="3924312"/>
          </a:xfrm>
        </p:spPr>
        <p:txBody>
          <a:bodyPr>
            <a:normAutofit fontScale="62500" lnSpcReduction="20000"/>
          </a:bodyPr>
          <a:lstStyle/>
          <a:p>
            <a:pPr algn="just"/>
            <a:r>
              <a:rPr lang="ar-IQ" b="1" dirty="0"/>
              <a:t>		</a:t>
            </a:r>
            <a:r>
              <a:rPr lang="ar-SA" dirty="0"/>
              <a:t>بعد الانتهاء من </a:t>
            </a:r>
            <a:r>
              <a:rPr lang="ar-SA" b="1" dirty="0">
                <a:solidFill>
                  <a:schemeClr val="tx1"/>
                </a:solidFill>
              </a:rPr>
              <a:t>تحديد موضوع البحث وبيان المشكلة بشكل واضح والتأكد من توفر المصادر والمراجع ،لابد من وضع خطة البحث .</a:t>
            </a:r>
            <a:endParaRPr lang="en-US" b="1" dirty="0">
              <a:solidFill>
                <a:schemeClr val="tx1"/>
              </a:solidFill>
            </a:endParaRPr>
          </a:p>
          <a:p>
            <a:pPr algn="just"/>
            <a:r>
              <a:rPr lang="ar-SA" b="1" dirty="0">
                <a:solidFill>
                  <a:schemeClr val="tx1"/>
                </a:solidFill>
              </a:rPr>
              <a:t>		ولهذا فان الخطة(هي الهيكل التنظيمي الذي يحدد معالم البحث ومجالاته وطرائق عمله ،أي هي عملية تنظيمية العمل لإخراج البحث بأسلوب علمي). </a:t>
            </a:r>
            <a:endParaRPr lang="en-US" b="1" dirty="0">
              <a:solidFill>
                <a:schemeClr val="tx1"/>
              </a:solidFill>
            </a:endParaRPr>
          </a:p>
          <a:p>
            <a:pPr algn="just"/>
            <a:r>
              <a:rPr lang="ar-SA" b="1" dirty="0">
                <a:solidFill>
                  <a:schemeClr val="tx1"/>
                </a:solidFill>
              </a:rPr>
              <a:t>		وأي بحث بدون خطة عمل مدروسة بشكل صحيح هي عملية إضاعة للوقت والجهد ،لان خطة البحث ترسم أسلوب جمع مادة البحث .</a:t>
            </a:r>
            <a:endParaRPr lang="en-US" b="1" dirty="0">
              <a:solidFill>
                <a:schemeClr val="tx1"/>
              </a:solidFill>
            </a:endParaRPr>
          </a:p>
          <a:p>
            <a:pPr algn="just"/>
            <a:r>
              <a:rPr lang="ar-SA" b="1" dirty="0">
                <a:solidFill>
                  <a:schemeClr val="tx1"/>
                </a:solidFill>
              </a:rPr>
              <a:t>		أن الهدف من خطة البحث هو إيضاح كيفية معالجة المشكلة وتحقيق النتائج الجيدة .</a:t>
            </a:r>
            <a:endParaRPr lang="en-US" b="1" dirty="0">
              <a:solidFill>
                <a:schemeClr val="tx1"/>
              </a:solidFill>
            </a:endParaRPr>
          </a:p>
          <a:p>
            <a:pPr algn="just"/>
            <a:r>
              <a:rPr lang="ar-SA" b="1" dirty="0">
                <a:solidFill>
                  <a:schemeClr val="tx1"/>
                </a:solidFill>
              </a:rPr>
              <a:t>		ويرى وجيه محجوب</a:t>
            </a:r>
            <a:r>
              <a:rPr lang="ar-SA" b="1" baseline="30000" dirty="0">
                <a:solidFill>
                  <a:schemeClr val="tx1"/>
                </a:solidFill>
                <a:hlinkClick r:id=""/>
              </a:rPr>
              <a:t>(1)</a:t>
            </a:r>
            <a:r>
              <a:rPr lang="ar-SA" b="1" dirty="0">
                <a:solidFill>
                  <a:schemeClr val="tx1"/>
                </a:solidFill>
              </a:rPr>
              <a:t> أن خطة البحث(هي الجزء الذي يرسم فيه الباحث المنهج الذي سوف يعمل خلاله البحث وهو الخطوات الأساسية التي سوف يتبعها في بحثه ويعد الإطار العام لرسم وتوضيح أهمية المشكلة التي سيتناولها).</a:t>
            </a:r>
            <a:endParaRPr lang="en-US" b="1" dirty="0">
              <a:solidFill>
                <a:schemeClr val="tx1"/>
              </a:solidFill>
            </a:endParaRPr>
          </a:p>
          <a:p>
            <a:pPr algn="just"/>
            <a:r>
              <a:rPr lang="ar-SA" b="1" baseline="30000" dirty="0">
                <a:solidFill>
                  <a:schemeClr val="tx1"/>
                </a:solidFill>
                <a:hlinkClick r:id=""/>
              </a:rPr>
              <a:t>(1)</a:t>
            </a:r>
            <a:r>
              <a:rPr lang="ar-SA" b="1" dirty="0">
                <a:solidFill>
                  <a:schemeClr val="tx1"/>
                </a:solidFill>
              </a:rPr>
              <a:t> وجيه محجوب: مصدر سبق ذكره ،1993، ص81.</a:t>
            </a:r>
            <a:endParaRPr lang="en-US" b="1"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المبحث الثاني:عناصر خطة البحث العلمي.</a:t>
            </a:r>
            <a:endParaRPr lang="en-US" dirty="0"/>
          </a:p>
        </p:txBody>
      </p:sp>
      <p:sp>
        <p:nvSpPr>
          <p:cNvPr id="3" name="عنصر نائب للمحتوى 2"/>
          <p:cNvSpPr>
            <a:spLocks noGrp="1"/>
          </p:cNvSpPr>
          <p:nvPr>
            <p:ph idx="1"/>
          </p:nvPr>
        </p:nvSpPr>
        <p:spPr/>
        <p:txBody>
          <a:bodyPr/>
          <a:lstStyle/>
          <a:p>
            <a:r>
              <a:rPr lang="ar-IQ" dirty="0"/>
              <a:t>		هناك نوعين من عناصر لخطة البحث الأولى تعد مختصرة يقدمها الباحث بالاتفاق مع السيد المشرف إلى القسم العلمي لغرض مناقشتها وإقرارها وفي حالة الموافقة عليها سيباشر الطالب في كتابة خطه البحث وعلى هذا الأساس سيتم تقسيم عناصر خطة البحث إلى قسمين يسمى القسم الأول العناصر الرئيسية المختصرة لخطة البحث والتي نطلق عليها إطار البحث ويسمى القسم الثاني خطة البحث الكاملة والتي سوف يخرج </a:t>
            </a:r>
            <a:r>
              <a:rPr lang="ar-IQ" dirty="0" err="1"/>
              <a:t>بها</a:t>
            </a:r>
            <a:r>
              <a:rPr lang="ar-IQ" dirty="0"/>
              <a:t> الباحث بحثه بالشكل النهائي وهاتين العنصرين لخطتي البحث هما:</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lstStyle/>
          <a:p>
            <a:r>
              <a:rPr lang="ar-IQ" b="1" dirty="0"/>
              <a:t>أولا : عناصر خطة البحث المختصرة (إطار البحث)</a:t>
            </a:r>
            <a:endParaRPr lang="en-US" dirty="0"/>
          </a:p>
          <a:p>
            <a:pPr lvl="0"/>
            <a:r>
              <a:rPr lang="ar-IQ" dirty="0"/>
              <a:t>العنوان</a:t>
            </a:r>
            <a:endParaRPr lang="en-US" dirty="0"/>
          </a:p>
          <a:p>
            <a:pPr lvl="0"/>
            <a:r>
              <a:rPr lang="ar-IQ" dirty="0"/>
              <a:t>المقدمة وأهمية البحث.</a:t>
            </a:r>
            <a:endParaRPr lang="en-US" dirty="0"/>
          </a:p>
          <a:p>
            <a:pPr lvl="0"/>
            <a:r>
              <a:rPr lang="ar-IQ" dirty="0"/>
              <a:t>مشكلة البحث.</a:t>
            </a:r>
            <a:endParaRPr lang="en-US" dirty="0"/>
          </a:p>
          <a:p>
            <a:pPr lvl="0"/>
            <a:r>
              <a:rPr lang="ar-IQ" dirty="0"/>
              <a:t>أهداف البحث.</a:t>
            </a:r>
            <a:endParaRPr lang="en-US" dirty="0"/>
          </a:p>
          <a:p>
            <a:pPr lvl="0"/>
            <a:r>
              <a:rPr lang="ar-IQ" dirty="0"/>
              <a:t>فروض البحث.</a:t>
            </a:r>
            <a:endParaRPr lang="en-US" dirty="0"/>
          </a:p>
          <a:p>
            <a:pPr lvl="0"/>
            <a:r>
              <a:rPr lang="ar-IQ" dirty="0"/>
              <a:t>مجالات البحث.</a:t>
            </a:r>
            <a:endParaRPr lang="en-US" dirty="0"/>
          </a:p>
          <a:p>
            <a:pPr lvl="0"/>
            <a:r>
              <a:rPr lang="ar-IQ" dirty="0"/>
              <a:t>الدراسات السابقة أو المشابهة (المرتبطة)</a:t>
            </a:r>
            <a:endParaRPr lang="en-US" dirty="0"/>
          </a:p>
          <a:p>
            <a:pPr lvl="0"/>
            <a:r>
              <a:rPr lang="ar-IQ" dirty="0"/>
              <a:t>إجراءات البحث</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rmAutofit fontScale="62500" lnSpcReduction="20000"/>
          </a:bodyPr>
          <a:lstStyle/>
          <a:p>
            <a:r>
              <a:rPr lang="ar-IQ" b="1" dirty="0"/>
              <a:t>ثانيا : عناصر خطة البحث الكاملة </a:t>
            </a:r>
            <a:endParaRPr lang="en-US" sz="2400" dirty="0"/>
          </a:p>
          <a:p>
            <a:pPr lvl="0"/>
            <a:r>
              <a:rPr lang="ar-IQ" dirty="0"/>
              <a:t>عنوان البحث. </a:t>
            </a:r>
            <a:endParaRPr lang="en-US" sz="2400" dirty="0"/>
          </a:p>
          <a:p>
            <a:pPr lvl="0"/>
            <a:r>
              <a:rPr lang="ar-IQ" dirty="0"/>
              <a:t>الآية </a:t>
            </a:r>
            <a:r>
              <a:rPr lang="ar-IQ" dirty="0" err="1"/>
              <a:t>الاقرانيه</a:t>
            </a:r>
            <a:r>
              <a:rPr lang="ar-IQ" dirty="0"/>
              <a:t> (اختيارية)</a:t>
            </a:r>
            <a:endParaRPr lang="en-US" sz="2400" dirty="0"/>
          </a:p>
          <a:p>
            <a:pPr lvl="0"/>
            <a:r>
              <a:rPr lang="ar-IQ" dirty="0"/>
              <a:t>الإهداء(اختيارية)</a:t>
            </a:r>
            <a:endParaRPr lang="en-US" sz="2400" dirty="0"/>
          </a:p>
          <a:p>
            <a:pPr lvl="0"/>
            <a:r>
              <a:rPr lang="ar-IQ" dirty="0"/>
              <a:t>الشكر والتقدير(اختيارية)</a:t>
            </a:r>
            <a:endParaRPr lang="en-US" sz="2400" dirty="0"/>
          </a:p>
          <a:p>
            <a:pPr lvl="0"/>
            <a:r>
              <a:rPr lang="ar-IQ" dirty="0"/>
              <a:t>محتويات البحث.</a:t>
            </a:r>
            <a:endParaRPr lang="en-US" sz="2400" dirty="0"/>
          </a:p>
          <a:p>
            <a:pPr lvl="0"/>
            <a:r>
              <a:rPr lang="ar-IQ" dirty="0"/>
              <a:t>محتويات الجداول.</a:t>
            </a:r>
            <a:endParaRPr lang="en-US" sz="2400" dirty="0"/>
          </a:p>
          <a:p>
            <a:pPr lvl="0"/>
            <a:r>
              <a:rPr lang="ar-IQ" dirty="0"/>
              <a:t>محتويات الأشكال.</a:t>
            </a:r>
            <a:endParaRPr lang="en-US" sz="2400" dirty="0"/>
          </a:p>
          <a:p>
            <a:pPr lvl="0"/>
            <a:r>
              <a:rPr lang="ar-IQ" dirty="0"/>
              <a:t>محتويات الملاحق.</a:t>
            </a:r>
            <a:endParaRPr lang="en-US" sz="2400" dirty="0"/>
          </a:p>
          <a:p>
            <a:pPr lvl="0"/>
            <a:r>
              <a:rPr lang="ar-IQ" dirty="0"/>
              <a:t>(الفصل الأول)</a:t>
            </a:r>
            <a:r>
              <a:rPr lang="en-US" dirty="0"/>
              <a:t>   </a:t>
            </a:r>
            <a:endParaRPr lang="en-US" sz="2400" dirty="0"/>
          </a:p>
          <a:p>
            <a:pPr lvl="0"/>
            <a:r>
              <a:rPr lang="ar-IQ" dirty="0"/>
              <a:t>التعريف بالبحث.</a:t>
            </a:r>
            <a:endParaRPr lang="en-US" sz="2400" dirty="0"/>
          </a:p>
          <a:p>
            <a:pPr lvl="1"/>
            <a:r>
              <a:rPr lang="ar-IQ" dirty="0"/>
              <a:t>المقدمة وأهمية البحث.</a:t>
            </a:r>
            <a:endParaRPr lang="en-US" sz="2000" dirty="0"/>
          </a:p>
          <a:p>
            <a:pPr lvl="1"/>
            <a:r>
              <a:rPr lang="ar-IQ" dirty="0"/>
              <a:t>مشكلة البحث.</a:t>
            </a:r>
            <a:endParaRPr lang="en-US" sz="2000" dirty="0"/>
          </a:p>
          <a:p>
            <a:pPr lvl="1"/>
            <a:r>
              <a:rPr lang="ar-IQ" dirty="0"/>
              <a:t>أهداف البحث.</a:t>
            </a:r>
            <a:endParaRPr lang="en-US" sz="2000" dirty="0"/>
          </a:p>
          <a:p>
            <a:pPr lvl="1"/>
            <a:r>
              <a:rPr lang="ar-IQ" dirty="0"/>
              <a:t>فروض البحث.</a:t>
            </a:r>
            <a:endParaRPr lang="en-US" sz="2000" dirty="0"/>
          </a:p>
          <a:p>
            <a:pPr lvl="1"/>
            <a:r>
              <a:rPr lang="ar-IQ" dirty="0"/>
              <a:t>مجالات البحث.</a:t>
            </a:r>
            <a:endParaRPr lang="en-US" sz="2000" dirty="0"/>
          </a:p>
          <a:p>
            <a:r>
              <a:rPr lang="ar-IQ" dirty="0"/>
              <a:t>1-5-1 المجال البشري.</a:t>
            </a:r>
            <a:endParaRPr lang="en-US" sz="2400"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40000" lnSpcReduction="20000"/>
          </a:bodyPr>
          <a:lstStyle/>
          <a:p>
            <a:r>
              <a:rPr lang="ar-IQ" dirty="0"/>
              <a:t>1-5-2 المجال المكاني.</a:t>
            </a:r>
            <a:endParaRPr lang="en-US" dirty="0"/>
          </a:p>
          <a:p>
            <a:r>
              <a:rPr lang="ar-IQ" dirty="0"/>
              <a:t>1-5-3 المجال ألزماني.</a:t>
            </a:r>
            <a:endParaRPr lang="en-US" dirty="0"/>
          </a:p>
          <a:p>
            <a:r>
              <a:rPr lang="ar-IQ" dirty="0"/>
              <a:t>1-6 تعريف المصطلحات.</a:t>
            </a:r>
            <a:endParaRPr lang="en-US" dirty="0"/>
          </a:p>
          <a:p>
            <a:r>
              <a:rPr lang="ar-IQ" dirty="0"/>
              <a:t>-   ( الفصل الثاني)</a:t>
            </a:r>
            <a:endParaRPr lang="en-US" dirty="0"/>
          </a:p>
          <a:p>
            <a:pPr lvl="0"/>
            <a:r>
              <a:rPr lang="ar-IQ" dirty="0"/>
              <a:t>الدراسات النظرية والدراسات السابقة.</a:t>
            </a:r>
            <a:endParaRPr lang="en-US" dirty="0"/>
          </a:p>
          <a:p>
            <a:r>
              <a:rPr lang="ar-IQ" dirty="0"/>
              <a:t>2 -1 الدراسات النظرية .</a:t>
            </a:r>
            <a:endParaRPr lang="en-US" dirty="0"/>
          </a:p>
          <a:p>
            <a:r>
              <a:rPr lang="ar-IQ" dirty="0"/>
              <a:t>2-2 الدراسات السابقة والمشابهة (المرتبطة).</a:t>
            </a:r>
            <a:endParaRPr lang="en-US" dirty="0"/>
          </a:p>
          <a:p>
            <a:r>
              <a:rPr lang="ar-IQ" dirty="0"/>
              <a:t>- (الفصل الثالث)</a:t>
            </a:r>
            <a:endParaRPr lang="en-US" dirty="0"/>
          </a:p>
          <a:p>
            <a:pPr lvl="0"/>
            <a:r>
              <a:rPr lang="ar-IQ" dirty="0"/>
              <a:t>منهجية البحث وإجراءاته الميدانية.</a:t>
            </a:r>
            <a:endParaRPr lang="en-US" dirty="0"/>
          </a:p>
          <a:p>
            <a:r>
              <a:rPr lang="ar-IQ" dirty="0"/>
              <a:t>3-1 منهج البحث.</a:t>
            </a:r>
            <a:endParaRPr lang="en-US" dirty="0"/>
          </a:p>
          <a:p>
            <a:r>
              <a:rPr lang="ar-IQ" dirty="0"/>
              <a:t>3-2 عينة البحث:</a:t>
            </a:r>
            <a:endParaRPr lang="en-US" dirty="0"/>
          </a:p>
          <a:p>
            <a:r>
              <a:rPr lang="ar-IQ" dirty="0"/>
              <a:t>3-3 وسائل جمع المعلومات.</a:t>
            </a:r>
            <a:endParaRPr lang="en-US" dirty="0"/>
          </a:p>
          <a:p>
            <a:r>
              <a:rPr lang="ar-IQ" dirty="0"/>
              <a:t>3-3-1 وسائل جمع البيانات.</a:t>
            </a:r>
            <a:endParaRPr lang="en-US" dirty="0"/>
          </a:p>
          <a:p>
            <a:r>
              <a:rPr lang="ar-IQ" dirty="0"/>
              <a:t>3-3-2 الأدوات والأجهزة المستخدمة.</a:t>
            </a:r>
            <a:endParaRPr lang="en-US" dirty="0"/>
          </a:p>
          <a:p>
            <a:r>
              <a:rPr lang="ar-IQ" dirty="0"/>
              <a:t>3-4 إجراءات البحث الميدانية.</a:t>
            </a:r>
            <a:endParaRPr lang="en-US" dirty="0"/>
          </a:p>
          <a:p>
            <a:r>
              <a:rPr lang="ar-IQ" dirty="0"/>
              <a:t>3-4-1 تحديد المتغيرات واختباراتها وأسسها العلمية.</a:t>
            </a:r>
            <a:endParaRPr lang="en-US" dirty="0"/>
          </a:p>
          <a:p>
            <a:r>
              <a:rPr lang="ar-IQ" dirty="0"/>
              <a:t>3-4-2 التجارب الاستطلاعية.</a:t>
            </a:r>
            <a:endParaRPr lang="en-US" dirty="0"/>
          </a:p>
          <a:p>
            <a:r>
              <a:rPr lang="ar-IQ" dirty="0"/>
              <a:t>3-4-3 التجربة الرئيسية.</a:t>
            </a:r>
            <a:endParaRPr lang="en-US" dirty="0"/>
          </a:p>
          <a:p>
            <a:r>
              <a:rPr lang="ar-IQ" dirty="0"/>
              <a:t>3-5 الوسائل الإحصائية.</a:t>
            </a:r>
            <a:endParaRPr lang="en-US" dirty="0"/>
          </a:p>
          <a:p>
            <a:r>
              <a:rPr lang="ar-IQ" dirty="0"/>
              <a:t>- (الفصل الرابع)</a:t>
            </a:r>
            <a:endParaRPr lang="en-US" dirty="0"/>
          </a:p>
          <a:p>
            <a:pPr lvl="0"/>
            <a:r>
              <a:rPr lang="ar-IQ" dirty="0"/>
              <a:t>عرض وتحليل ومناقشة النتائج</a:t>
            </a:r>
            <a:endParaRPr lang="en-US" dirty="0"/>
          </a:p>
          <a:p>
            <a:r>
              <a:rPr lang="ar-IQ" dirty="0"/>
              <a:t>-(الفصل الخامس)</a:t>
            </a:r>
            <a:endParaRPr lang="en-US" dirty="0"/>
          </a:p>
          <a:p>
            <a:pPr lvl="0"/>
            <a:r>
              <a:rPr lang="ar-IQ" dirty="0"/>
              <a:t>الاستنتاجات والتوصيات</a:t>
            </a:r>
            <a:endParaRPr lang="en-US" dirty="0"/>
          </a:p>
          <a:p>
            <a:r>
              <a:rPr lang="ar-IQ" dirty="0"/>
              <a:t>5-1 الاستنتاجات.</a:t>
            </a:r>
            <a:endParaRPr lang="en-US" dirty="0"/>
          </a:p>
          <a:p>
            <a:r>
              <a:rPr lang="ar-IQ" dirty="0"/>
              <a:t>5-2 التوصيات.</a:t>
            </a:r>
            <a:endParaRPr lang="en-US" dirty="0"/>
          </a:p>
          <a:p>
            <a:r>
              <a:rPr lang="ar-IQ" dirty="0"/>
              <a:t>   المصادر العربية والأجنبية</a:t>
            </a:r>
            <a:endParaRPr lang="en-US" dirty="0"/>
          </a:p>
          <a:p>
            <a:pPr lvl="0"/>
            <a:r>
              <a:rPr lang="ar-IQ" dirty="0"/>
              <a:t>الملاحق</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225</Words>
  <Application>Microsoft Office PowerPoint</Application>
  <PresentationFormat>عرض على الشاشة (3:4)‏</PresentationFormat>
  <Paragraphs>62</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المبحث الأول:  خطة البحث العلمي.</vt:lpstr>
      <vt:lpstr>المبحث الثاني:عناصر خطة البحث العلمي.</vt:lpstr>
      <vt:lpstr>الشريحة 3</vt:lpstr>
      <vt:lpstr>الشريحة 4</vt:lpstr>
      <vt:lpstr>الشريحة 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الأول:  خطة البحث العلمي.</dc:title>
  <dc:creator>KING</dc:creator>
  <cp:lastModifiedBy>KING</cp:lastModifiedBy>
  <cp:revision>1</cp:revision>
  <dcterms:created xsi:type="dcterms:W3CDTF">2018-12-08T19:04:29Z</dcterms:created>
  <dcterms:modified xsi:type="dcterms:W3CDTF">2018-12-08T19:10:38Z</dcterms:modified>
</cp:coreProperties>
</file>